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387" r:id="rId3"/>
    <p:sldId id="285" r:id="rId4"/>
    <p:sldId id="260" r:id="rId5"/>
    <p:sldId id="267" r:id="rId6"/>
    <p:sldId id="406" r:id="rId7"/>
    <p:sldId id="271" r:id="rId8"/>
    <p:sldId id="283" r:id="rId9"/>
    <p:sldId id="448" r:id="rId10"/>
    <p:sldId id="445" r:id="rId11"/>
    <p:sldId id="446" r:id="rId12"/>
    <p:sldId id="447" r:id="rId13"/>
    <p:sldId id="266" r:id="rId14"/>
    <p:sldId id="282" r:id="rId15"/>
    <p:sldId id="262" r:id="rId16"/>
    <p:sldId id="263" r:id="rId17"/>
    <p:sldId id="281" r:id="rId18"/>
    <p:sldId id="268" r:id="rId19"/>
    <p:sldId id="463" r:id="rId20"/>
    <p:sldId id="331" r:id="rId21"/>
    <p:sldId id="439" r:id="rId22"/>
    <p:sldId id="442" r:id="rId23"/>
    <p:sldId id="440" r:id="rId24"/>
    <p:sldId id="28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>
          <p15:clr>
            <a:srgbClr val="A4A3A4"/>
          </p15:clr>
        </p15:guide>
        <p15:guide id="2" pos="39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330" y="132"/>
      </p:cViewPr>
      <p:guideLst>
        <p:guide orient="horz" pos="2500"/>
        <p:guide pos="3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charset="0"/>
              </a:rPr>
              <a:t>团队，我们的作品是</a:t>
            </a:r>
            <a:r>
              <a:rPr lang="en-US" altLang="zh-CN" dirty="0">
                <a:ea typeface="宋体" charset="0"/>
              </a:rPr>
              <a:t>Mating Photo</a:t>
            </a:r>
            <a:r>
              <a:rPr lang="zh-CN" altLang="en-US" dirty="0">
                <a:ea typeface="宋体" charset="0"/>
              </a:rPr>
              <a:t>，</a:t>
            </a:r>
          </a:p>
          <a:p>
            <a:r>
              <a:rPr lang="zh-CN" altLang="en-US" dirty="0">
                <a:ea typeface="宋体" charset="0"/>
              </a:rPr>
              <a:t>本作品提出了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前景分割模型，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该模型结合了，显著性，门控注意力机制，</a:t>
            </a:r>
            <a:r>
              <a:rPr lang="en-US" altLang="zh-CN" dirty="0" err="1">
                <a:ea typeface="宋体" charset="0"/>
              </a:rPr>
              <a:t>iOULoss</a:t>
            </a:r>
            <a:r>
              <a:rPr lang="zh-CN" altLang="en-US" dirty="0">
                <a:ea typeface="宋体" charset="0"/>
              </a:rPr>
              <a:t>和边缘</a:t>
            </a:r>
            <a:r>
              <a:rPr lang="en-US" altLang="zh-CN" dirty="0">
                <a:ea typeface="宋体" charset="0"/>
              </a:rPr>
              <a:t>loss</a:t>
            </a:r>
          </a:p>
          <a:p>
            <a:r>
              <a:rPr lang="zh-CN" altLang="en-US" dirty="0">
                <a:ea typeface="宋体" charset="0"/>
              </a:rPr>
              <a:t>较好地实现了图像前景分割，接下来由我来讲解本作品。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charset="0"/>
              </a:rPr>
              <a:t>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charset="0"/>
              </a:rPr>
              <a:t>GRSUL</a:t>
            </a:r>
            <a:r>
              <a:rPr lang="zh-CN" altLang="en-US" dirty="0">
                <a:ea typeface="宋体" charset="0"/>
              </a:rPr>
              <a:t>中引入了</a:t>
            </a:r>
            <a:r>
              <a:rPr lang="zh-CN" altLang="en-US" dirty="0">
                <a:ea typeface="宋体" charset="0"/>
                <a:sym typeface="+mn-ea"/>
              </a:rPr>
              <a:t>注意力机制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charset="0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charset="0"/>
              </a:rPr>
              <a:t>GCT</a:t>
            </a:r>
            <a:r>
              <a:rPr lang="zh-CN" altLang="en-US" dirty="0">
                <a:ea typeface="宋体" charset="0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能够在多主体，透明主体，小物体主体的图像上有较好分割效果的原因。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charset="0"/>
              </a:rPr>
              <a:t>，边缘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的多损失优化方式，对边缘和主体上都进行了有针对性的训练。这也是</a:t>
            </a:r>
            <a:r>
              <a:rPr lang="en-US" altLang="zh-CN">
                <a:ea typeface="宋体" charset="0"/>
              </a:rPr>
              <a:t>U2GENET</a:t>
            </a:r>
            <a:r>
              <a:rPr lang="zh-CN" altLang="en-US">
                <a:ea typeface="宋体" charset="0"/>
              </a:rPr>
              <a:t>能够在发丝，遮挡主体，颜色接近背景色，镂空主体都能有较好分割结果的原因。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charset="0"/>
              </a:rPr>
              <a:t>推理框架，将训练好的模型转化成</a:t>
            </a:r>
            <a:r>
              <a:rPr lang="en-US" altLang="zh-CN" dirty="0" err="1">
                <a:ea typeface="宋体" charset="0"/>
              </a:rPr>
              <a:t>c++</a:t>
            </a:r>
            <a:r>
              <a:rPr lang="zh-CN" altLang="en-US" dirty="0">
                <a:ea typeface="宋体" charset="0"/>
              </a:rPr>
              <a:t>可用的</a:t>
            </a:r>
            <a:r>
              <a:rPr lang="en-US" altLang="zh-CN" dirty="0" err="1">
                <a:ea typeface="宋体" charset="0"/>
              </a:rPr>
              <a:t>ie</a:t>
            </a:r>
            <a:r>
              <a:rPr lang="zh-CN" altLang="en-US" dirty="0">
                <a:ea typeface="宋体" charset="0"/>
              </a:rPr>
              <a:t>模型，使用</a:t>
            </a:r>
            <a:r>
              <a:rPr lang="en-US" altLang="zh-CN" dirty="0">
                <a:ea typeface="宋体" charset="0"/>
              </a:rPr>
              <a:t>C++</a:t>
            </a:r>
            <a:r>
              <a:rPr lang="zh-CN" altLang="en-US" dirty="0">
                <a:ea typeface="宋体" charset="0"/>
              </a:rPr>
              <a:t>编写推理代码，生成动态链接库，最后在</a:t>
            </a:r>
            <a:r>
              <a:rPr lang="en-US" altLang="zh-CN" dirty="0" err="1">
                <a:ea typeface="宋体" charset="0"/>
              </a:rPr>
              <a:t>pyqt</a:t>
            </a:r>
            <a:r>
              <a:rPr lang="zh-CN" altLang="en-US" dirty="0">
                <a:ea typeface="宋体" charset="0"/>
              </a:rPr>
              <a:t>编写的界面中引入动态链接库，完成图像推理。接下来，我来介绍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的优点与展望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</a:p>
          <a:p>
            <a:r>
              <a:rPr lang="zh-CN" altLang="en-US">
                <a:ea typeface="宋体" charset="0"/>
              </a:rPr>
              <a:t>引入了</a:t>
            </a:r>
            <a:r>
              <a:rPr lang="en-US" altLang="zh-CN">
                <a:ea typeface="宋体" charset="0"/>
              </a:rPr>
              <a:t>GCT</a:t>
            </a:r>
            <a:r>
              <a:rPr lang="zh-CN" altLang="en-US">
                <a:ea typeface="宋体" charset="0"/>
              </a:rPr>
              <a:t>门控注意力机制，分割结果能包含更多的显著主体</a:t>
            </a:r>
          </a:p>
          <a:p>
            <a:r>
              <a:rPr lang="zh-CN" altLang="en-US">
                <a:ea typeface="宋体" charset="0"/>
              </a:rPr>
              <a:t>使用边缘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有针对性地对图像边缘进行优化</a:t>
            </a:r>
          </a:p>
          <a:p>
            <a:r>
              <a:rPr lang="zh-CN" altLang="en-US">
                <a:ea typeface="宋体" charset="0"/>
              </a:rPr>
              <a:t>采用了</a:t>
            </a:r>
            <a:r>
              <a:rPr lang="en-US" altLang="zh-CN">
                <a:ea typeface="宋体" charset="0"/>
              </a:rPr>
              <a:t>Openvino</a:t>
            </a:r>
            <a:r>
              <a:rPr lang="zh-CN" altLang="en-US">
                <a:ea typeface="宋体" charset="0"/>
              </a:rPr>
              <a:t>推理框架，并实现了软件打包，可以在任意一台</a:t>
            </a:r>
            <a:r>
              <a:rPr lang="en-US" altLang="zh-CN">
                <a:ea typeface="宋体" charset="0"/>
              </a:rPr>
              <a:t>windows</a:t>
            </a:r>
            <a:r>
              <a:rPr lang="zh-CN" altLang="en-US">
                <a:ea typeface="宋体" charset="0"/>
              </a:rPr>
              <a:t>设备上运行。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对于本作品中还有一些值得改进的地方，</a:t>
            </a:r>
          </a:p>
          <a:p>
            <a:r>
              <a:rPr lang="zh-CN" altLang="en-US" dirty="0"/>
              <a:t>首先是，推理框架可以进行更换，以便更好地适应不同的设备，如</a:t>
            </a:r>
            <a:r>
              <a:rPr lang="en-US" altLang="zh-CN" dirty="0"/>
              <a:t>AMD</a:t>
            </a:r>
            <a:r>
              <a:rPr lang="zh-CN" altLang="en-US" dirty="0">
                <a:ea typeface="宋体" charset="0"/>
              </a:rPr>
              <a:t>的设备。</a:t>
            </a:r>
          </a:p>
          <a:p>
            <a:r>
              <a:rPr lang="zh-CN" altLang="en-US" dirty="0">
                <a:ea typeface="宋体" charset="0"/>
              </a:rPr>
              <a:t>接着是，对于颜色完全融入背景，以至人眼都无法分辨的主体，本算法可能无法有较好的表现，希望在后面的研究中能够找到相应的解决方案。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</a:p>
        </p:txBody>
      </p:sp>
    </p:spTree>
    <p:extLst>
      <p:ext uri="{BB962C8B-B14F-4D97-AF65-F5344CB8AC3E}">
        <p14:creationId xmlns:p14="http://schemas.microsoft.com/office/powerpoint/2010/main" val="1551301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r>
              <a:rPr lang="zh-CN" altLang="en-US" dirty="0"/>
              <a:t>对大部分主体都有较好的分割结果，不论是</a:t>
            </a:r>
          </a:p>
          <a:p>
            <a:r>
              <a:rPr lang="zh-CN" altLang="en-US" dirty="0"/>
              <a:t>单对象主体，</a:t>
            </a:r>
          </a:p>
          <a:p>
            <a:r>
              <a:rPr lang="zh-CN" altLang="en-US" dirty="0"/>
              <a:t>多对象主体，</a:t>
            </a:r>
          </a:p>
          <a:p>
            <a:r>
              <a:rPr lang="zh-CN" altLang="en-US" dirty="0"/>
              <a:t>发丝与类发丝，</a:t>
            </a:r>
          </a:p>
          <a:p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主题部分被遮挡，</a:t>
            </a:r>
          </a:p>
          <a:p>
            <a:r>
              <a:rPr lang="zh-CN" altLang="en-US" dirty="0"/>
              <a:t>主体颜色接近背景色，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</a:p>
          <a:p>
            <a:r>
              <a:rPr lang="zh-CN" altLang="en-US"/>
              <a:t>还是半透明主体</a:t>
            </a:r>
          </a:p>
          <a:p>
            <a:r>
              <a:rPr lang="zh-CN" altLang="en-US"/>
              <a:t>我们的分割算法都有较好的分割结果。</a:t>
            </a:r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charset="0"/>
              </a:rPr>
              <a:t>以上的图像也有较快的处理时间。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charset="0"/>
              </a:rPr>
              <a:t>模型，他沿用了</a:t>
            </a:r>
            <a:r>
              <a:rPr lang="en-US" altLang="zh-CN" dirty="0">
                <a:ea typeface="宋体" charset="0"/>
              </a:rPr>
              <a:t>U2net</a:t>
            </a:r>
            <a:r>
              <a:rPr lang="zh-CN" altLang="en-US" dirty="0">
                <a:ea typeface="宋体" charset="0"/>
              </a:rPr>
              <a:t>的设计模式，是一个两层嵌套的</a:t>
            </a:r>
            <a:r>
              <a:rPr lang="en-US" altLang="zh-CN" dirty="0">
                <a:ea typeface="宋体" charset="0"/>
              </a:rPr>
              <a:t>U</a:t>
            </a:r>
            <a:r>
              <a:rPr lang="zh-CN" altLang="en-US" dirty="0">
                <a:ea typeface="宋体" charset="0"/>
              </a:rPr>
              <a:t>型结构，共</a:t>
            </a:r>
            <a:r>
              <a:rPr lang="en-US" altLang="zh-CN" dirty="0">
                <a:ea typeface="宋体" charset="0"/>
              </a:rPr>
              <a:t>11</a:t>
            </a:r>
            <a:r>
              <a:rPr lang="zh-CN" altLang="en-US" dirty="0">
                <a:ea typeface="宋体" charset="0"/>
              </a:rPr>
              <a:t>个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模块。我们的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模块的具体内容如右边的结构所示，前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个作为编码器</a:t>
            </a:r>
            <a:r>
              <a:rPr lang="en-US" altLang="zh-CN" dirty="0">
                <a:ea typeface="宋体" charset="0"/>
              </a:rPr>
              <a:t>(Encoder)</a:t>
            </a:r>
            <a:r>
              <a:rPr lang="zh-CN" altLang="en-US" dirty="0">
                <a:ea typeface="宋体" charset="0"/>
              </a:rPr>
              <a:t>提取图像的特征信息，后</a:t>
            </a:r>
            <a:r>
              <a:rPr lang="en-US" altLang="zh-CN" dirty="0">
                <a:ea typeface="宋体" charset="0"/>
              </a:rPr>
              <a:t>5</a:t>
            </a:r>
            <a:r>
              <a:rPr lang="zh-CN" altLang="en-US" dirty="0">
                <a:ea typeface="宋体" charset="0"/>
              </a:rPr>
              <a:t>个作为解码器</a:t>
            </a:r>
            <a:r>
              <a:rPr lang="en-US" altLang="zh-CN" dirty="0">
                <a:ea typeface="宋体" charset="0"/>
              </a:rPr>
              <a:t>(Decoder)</a:t>
            </a:r>
            <a:r>
              <a:rPr lang="zh-CN" altLang="en-US" dirty="0">
                <a:ea typeface="宋体" charset="0"/>
              </a:rPr>
              <a:t>融合编码器提取的信息，并生成对应尺度的掩码（</a:t>
            </a:r>
            <a:r>
              <a:rPr lang="en-US" altLang="zh-CN" dirty="0">
                <a:ea typeface="宋体" charset="0"/>
              </a:rPr>
              <a:t>mask</a:t>
            </a:r>
            <a:r>
              <a:rPr lang="zh-CN" altLang="en-US" dirty="0">
                <a:ea typeface="宋体" charset="0"/>
              </a:rPr>
              <a:t>），最终将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个掩码</a:t>
            </a:r>
            <a:r>
              <a:rPr lang="en-US" altLang="zh-CN" dirty="0">
                <a:ea typeface="宋体" charset="0"/>
              </a:rPr>
              <a:t>(mask)</a:t>
            </a:r>
            <a:r>
              <a:rPr lang="zh-CN" altLang="en-US" dirty="0">
                <a:ea typeface="宋体" charset="0"/>
              </a:rPr>
              <a:t>拼接，采用</a:t>
            </a:r>
            <a:r>
              <a:rPr lang="en-US" altLang="zh-CN" dirty="0">
                <a:ea typeface="宋体" charset="0"/>
              </a:rPr>
              <a:t>1x1</a:t>
            </a:r>
            <a:r>
              <a:rPr lang="zh-CN" altLang="en-US" dirty="0">
                <a:ea typeface="宋体" charset="0"/>
              </a:rPr>
              <a:t>卷积输出最终的掩码</a:t>
            </a:r>
            <a:r>
              <a:rPr lang="en-US" altLang="zh-CN" dirty="0">
                <a:ea typeface="宋体" charset="0"/>
              </a:rPr>
              <a:t>(mask)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jpe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5.jpe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5" Type="http://schemas.openxmlformats.org/officeDocument/2006/relationships/image" Target="../media/image64.jpeg"/><Relationship Id="rId15" Type="http://schemas.openxmlformats.org/officeDocument/2006/relationships/image" Target="../media/image74.jpe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21.jpe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jpe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jpeg"/><Relationship Id="rId4" Type="http://schemas.openxmlformats.org/officeDocument/2006/relationships/image" Target="../media/image81.jpe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pn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106.jpe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8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11695" y="629602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EF924D-19BA-48F6-BC37-FED9B0F932C3}"/>
              </a:ext>
            </a:extLst>
          </p:cNvPr>
          <p:cNvSpPr txBox="1"/>
          <p:nvPr/>
        </p:nvSpPr>
        <p:spPr>
          <a:xfrm>
            <a:off x="3578225" y="6403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DE4D34B-5BE9-4FCE-B4D1-0C35022C7AEE}"/>
              </a:ext>
            </a:extLst>
          </p:cNvPr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3725" y="2232025"/>
            <a:ext cx="3351213" cy="3352800"/>
            <a:chOff x="4403725" y="2232025"/>
            <a:chExt cx="3351213" cy="3352800"/>
          </a:xfrm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FCFCFC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FCFCFC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986430" y="1867017"/>
            <a:ext cx="3281362" cy="1858164"/>
            <a:chOff x="874713" y="3325188"/>
            <a:chExt cx="3281362" cy="1858164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15055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0.469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0.</a:t>
              </a:r>
              <a:r>
                <a:rPr 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207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sz="1600" b="1" dirty="0">
                  <a:solidFill>
                    <a:srgbClr val="FF0000"/>
                  </a:solidFill>
                  <a:cs typeface="+mn-ea"/>
                  <a:sym typeface="+mn-lt"/>
                </a:rPr>
                <a:t>0.858</a:t>
              </a:r>
              <a:r>
                <a:rPr lang="zh-CN" altLang="en-US" sz="1600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，处理速度突出。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6430" y="4572117"/>
            <a:ext cx="3281362" cy="960319"/>
            <a:chOff x="874713" y="3325188"/>
            <a:chExt cx="3281362" cy="960319"/>
          </a:xfrm>
        </p:grpSpPr>
        <p:sp>
          <p:nvSpPr>
            <p:cNvPr id="62" name="矩形 61"/>
            <p:cNvSpPr/>
            <p:nvPr/>
          </p:nvSpPr>
          <p:spPr>
            <a:xfrm>
              <a:off x="874713" y="3677812"/>
              <a:ext cx="328136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对前景图像的识别程度更高，分割的图像包含更多的显著性主体。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3688" y="1867017"/>
            <a:ext cx="3281362" cy="1456772"/>
            <a:chOff x="874713" y="3325188"/>
            <a:chExt cx="3281362" cy="1456772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1041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13688" y="4572117"/>
            <a:ext cx="3281362" cy="1198240"/>
            <a:chOff x="874713" y="3325188"/>
            <a:chExt cx="3281362" cy="1198240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本次使用算法模型的模型无传统主干网络，仅仅7MB，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4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680778"/>
            <a:ext cx="3881120" cy="27001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</a:p>
        </p:txBody>
      </p:sp>
      <p:sp>
        <p:nvSpPr>
          <p:cNvPr id="72" name="Text Placeholder 3"/>
          <p:cNvSpPr txBox="1"/>
          <p:nvPr/>
        </p:nvSpPr>
        <p:spPr>
          <a:xfrm>
            <a:off x="5715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663857"/>
            <a:ext cx="3456305" cy="2884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529636"/>
            <a:ext cx="3916680" cy="6068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7485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51084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</a:p>
          </p:txBody>
        </p:sp>
      </p:grp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2348128026"/>
              </p:ext>
            </p:extLst>
          </p:nvPr>
        </p:nvGraphicFramePr>
        <p:xfrm>
          <a:off x="967740" y="2156460"/>
          <a:ext cx="1025652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423741249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</a:rPr>
                        <a:t>模型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28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GE-Net(our)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0.665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0.869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0.03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0.737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0.610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0.818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0.049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</a:p>
        </p:txBody>
      </p:sp>
    </p:spTree>
    <p:extLst>
      <p:ext uri="{BB962C8B-B14F-4D97-AF65-F5344CB8AC3E}">
        <p14:creationId xmlns:p14="http://schemas.microsoft.com/office/powerpoint/2010/main" val="2389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9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7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5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6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4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</a:p>
        </p:txBody>
      </p:sp>
      <p:pic>
        <p:nvPicPr>
          <p:cNvPr id="18" name="图片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168742" y="40318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待分割的图像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软件前端交互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模型载入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图像前处理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350543" y="403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模型推理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图像后处理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前景图像掩码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5535307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42620" y="3296660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34927" y="3254973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前景分离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080" y="97155"/>
            <a:ext cx="11882755" cy="6699885"/>
            <a:chOff x="408" y="153"/>
            <a:chExt cx="18713" cy="10551"/>
          </a:xfrm>
        </p:grpSpPr>
        <p:sp>
          <p:nvSpPr>
            <p:cNvPr id="9" name="立方体 8"/>
            <p:cNvSpPr/>
            <p:nvPr/>
          </p:nvSpPr>
          <p:spPr>
            <a:xfrm>
              <a:off x="7185" y="10218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7828" y="10218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56635"/>
                  <a:gd name="adj2" fmla="val 58395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8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6816" y="10055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>
            <a:extLst>
              <a:ext uri="{FF2B5EF4-FFF2-40B4-BE49-F238E27FC236}">
                <a16:creationId xmlns:a16="http://schemas.microsoft.com/office/drawing/2014/main" id="{D38E966A-B872-436C-A58A-803E8C20794A}"/>
              </a:ext>
            </a:extLst>
          </p:cNvPr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084EF3-C0DD-4272-A0BE-1A14E438184A}"/>
              </a:ext>
            </a:extLst>
          </p:cNvPr>
          <p:cNvSpPr txBox="1"/>
          <p:nvPr/>
        </p:nvSpPr>
        <p:spPr>
          <a:xfrm>
            <a:off x="346589" y="636667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U2net</a:t>
            </a:r>
            <a:r>
              <a:rPr lang="zh-CN" altLang="en-US" dirty="0">
                <a:solidFill>
                  <a:schemeClr val="bg1"/>
                </a:solidFill>
              </a:rPr>
              <a:t>网络的链接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64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1666</Words>
  <Application>Microsoft Office PowerPoint</Application>
  <PresentationFormat>宽屏</PresentationFormat>
  <Paragraphs>300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Rains Zero</cp:lastModifiedBy>
  <cp:revision>155</cp:revision>
  <dcterms:created xsi:type="dcterms:W3CDTF">2021-05-18T12:20:59Z</dcterms:created>
  <dcterms:modified xsi:type="dcterms:W3CDTF">2021-05-20T12:55:49Z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1033-11.1.0.10161</vt:lpwstr>
  </property>
</Properties>
</file>